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92" r:id="rId3"/>
    <p:sldId id="268" r:id="rId4"/>
    <p:sldId id="272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5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83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3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ECC05-7E8C-4A2D-9E08-121E1BE8157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98095-E6E2-4F06-909B-C92FA96A6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4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cs typeface="B Yekan" panose="00000400000000000000" pitchFamily="2" charset="-78"/>
              </a:defRPr>
            </a:lvl1pPr>
          </a:lstStyle>
          <a:p>
            <a:r>
              <a:rPr lang="fa-IR" dirty="0" smtClean="0"/>
              <a:t>برنامه سازی پیشرفته (مقدمه)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cs typeface="2  Kamra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 smtClean="0"/>
              <a:t>صادق اسکندری</a:t>
            </a:r>
          </a:p>
          <a:p>
            <a:r>
              <a:rPr lang="fa-IR" dirty="0" smtClean="0"/>
              <a:t>دانشگاه گیلان، گروه علوم کامپیوتر</a:t>
            </a:r>
          </a:p>
          <a:p>
            <a:r>
              <a:rPr lang="fa-IR" dirty="0" smtClean="0"/>
              <a:t>نیمسال دوم 98-99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899F3-6BE7-46ED-A53A-DCF40435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7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1">
              <a:defRPr>
                <a:cs typeface="B Yeka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 b="1" baseline="0">
                <a:cs typeface="2  Zar" panose="00000400000000000000" pitchFamily="2" charset="-78"/>
              </a:defRPr>
            </a:lvl1pPr>
            <a:lvl2pPr algn="r" rtl="1">
              <a:defRPr>
                <a:cs typeface="2  Zar" panose="00000400000000000000" pitchFamily="2" charset="-78"/>
              </a:defRPr>
            </a:lvl2pPr>
            <a:lvl3pPr algn="r" rtl="1">
              <a:defRPr>
                <a:cs typeface="2  Zar" panose="00000400000000000000" pitchFamily="2" charset="-78"/>
              </a:defRPr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 smtClean="0"/>
              <a:t>سطح اول</a:t>
            </a:r>
            <a:endParaRPr lang="en-US" dirty="0" smtClean="0"/>
          </a:p>
          <a:p>
            <a:pPr lvl="1"/>
            <a:r>
              <a:rPr lang="fa-IR" dirty="0" smtClean="0"/>
              <a:t>سطح دوم</a:t>
            </a:r>
            <a:endParaRPr lang="en-US" dirty="0" smtClean="0"/>
          </a:p>
          <a:p>
            <a:pPr lvl="2"/>
            <a:r>
              <a:rPr lang="fa-IR" dirty="0" smtClean="0"/>
              <a:t>سطح سوم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1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7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A475C-F081-42DC-8781-5CA9D66BBF8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7200" b="1" dirty="0" smtClean="0">
                <a:cs typeface="2  Kamran" panose="00000400000000000000" pitchFamily="2" charset="-78"/>
              </a:rPr>
              <a:t>برنامه سازی پیشرفته </a:t>
            </a:r>
            <a:br>
              <a:rPr lang="fa-IR" sz="7200" b="1" dirty="0" smtClean="0">
                <a:cs typeface="2  Kamran" panose="00000400000000000000" pitchFamily="2" charset="-78"/>
              </a:rPr>
            </a:br>
            <a:r>
              <a:rPr lang="fa-IR" sz="7200" b="1" dirty="0" smtClean="0">
                <a:cs typeface="2  Kamran" panose="00000400000000000000" pitchFamily="2" charset="-78"/>
              </a:rPr>
              <a:t>(مقدمات پایتون) </a:t>
            </a:r>
            <a:endParaRPr lang="en-US" sz="7200" b="1" dirty="0">
              <a:cs typeface="2  Kamr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صادق اسکندری - دانشکده علوم ریاضی، گروه علوم کامپیوتر</a:t>
            </a:r>
          </a:p>
          <a:p>
            <a:r>
              <a:rPr lang="en-US" dirty="0" smtClean="0"/>
              <a:t>eskandari@guilan.ac.ir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01727" y="10202100"/>
            <a:ext cx="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ی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04124" y="1048799"/>
            <a:ext cx="4180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برای تغییر اولویت عملگرها از </a:t>
            </a:r>
          </a:p>
          <a:p>
            <a:pPr algn="r" rtl="1"/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پرانتز گذاری </a:t>
            </a:r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استفاده می کنیم 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321" t="56720" r="33396" b="21777"/>
          <a:stretch/>
        </p:blipFill>
        <p:spPr>
          <a:xfrm>
            <a:off x="1037231" y="1069969"/>
            <a:ext cx="4667534" cy="14739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37231" y="254392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/>
              <a:t>582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980956" y="1935338"/>
            <a:ext cx="160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خروجی؟؟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53442" y="3462252"/>
            <a:ext cx="4331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سوال</a:t>
            </a:r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: نوع 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x</a:t>
            </a: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چیست؟ (</a:t>
            </a:r>
            <a:r>
              <a:rPr lang="en-US" sz="2800" b="1" dirty="0" smtClean="0"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10</a:t>
            </a:r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یا </a:t>
            </a:r>
            <a:r>
              <a:rPr lang="en-US" sz="2800" b="1" dirty="0" smtClean="0"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10.0</a:t>
            </a:r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657" t="64286" r="53656" b="22374"/>
          <a:stretch/>
        </p:blipFill>
        <p:spPr>
          <a:xfrm>
            <a:off x="1951631" y="3908249"/>
            <a:ext cx="2156346" cy="914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157099" y="4231415"/>
            <a:ext cx="72210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70C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زمانی که در یک عبارت هم مقادیر صحیح و هم </a:t>
            </a:r>
          </a:p>
          <a:p>
            <a:pPr algn="just" rtl="1"/>
            <a:r>
              <a:rPr lang="fa-IR" sz="3200" b="1" dirty="0" smtClean="0">
                <a:solidFill>
                  <a:srgbClr val="0070C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مقادیر اعشاری وجود داشته باشد، مقدار صحیح ابتدا </a:t>
            </a:r>
          </a:p>
          <a:p>
            <a:pPr algn="r" rtl="1"/>
            <a:r>
              <a:rPr lang="fa-IR" sz="3200" b="1" dirty="0" smtClean="0">
                <a:solidFill>
                  <a:srgbClr val="0070C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تبدیل به مقدار اعشاری می شود. به این رخداد</a:t>
            </a:r>
          </a:p>
          <a:p>
            <a:pPr algn="r" rtl="1"/>
            <a:r>
              <a:rPr lang="fa-IR" sz="3200" b="1" dirty="0" smtClean="0">
                <a:solidFill>
                  <a:srgbClr val="0070C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تبدیل نوع ضمنی (</a:t>
            </a:r>
            <a:r>
              <a:rPr lang="en-US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Implicit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) </a:t>
            </a:r>
            <a:r>
              <a:rPr lang="fa-IR" sz="3200" b="1" dirty="0" smtClean="0">
                <a:solidFill>
                  <a:srgbClr val="0070C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گفته می شود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2510" y="482264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/>
              <a:t>10.0</a:t>
            </a:r>
            <a:endParaRPr lang="en-US" sz="28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انواع داده عددي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49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01727" y="10202100"/>
            <a:ext cx="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ی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067033" y="1456031"/>
            <a:ext cx="741804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گاهاً برنامه نویس می خواهد نوع اعشاری را به صحیح تبدیل کند. برای این کار باید از </a:t>
            </a:r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تبدیل نوع صریح </a:t>
            </a:r>
            <a:r>
              <a:rPr lang="fa-IR" sz="44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Explicit</a:t>
            </a:r>
            <a:r>
              <a:rPr lang="fa-IR" sz="44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)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استفاده کند.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321" t="67272" r="46381" b="16402"/>
          <a:stretch/>
        </p:blipFill>
        <p:spPr>
          <a:xfrm>
            <a:off x="582301" y="1562337"/>
            <a:ext cx="3084394" cy="11191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2301" y="268145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/>
              <a:t>10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82301" y="3544396"/>
            <a:ext cx="10902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C00000"/>
                </a:solidFill>
                <a:cs typeface="2  Kamran" panose="00000400000000000000" pitchFamily="2" charset="-78"/>
                <a:sym typeface="Webdings" panose="05030102010509060703" pitchFamily="18" charset="2"/>
              </a:rPr>
              <a:t>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 </a:t>
            </a: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در استفاده از تبدیل نوع صریح دقت کنید زیرا ممکن است بخشی از اطلاعات از بین برود</a:t>
            </a:r>
            <a:r>
              <a:rPr lang="fa-IR" sz="3200" b="1" dirty="0" smtClean="0">
                <a:solidFill>
                  <a:srgbClr val="C00000"/>
                </a:solidFill>
                <a:cs typeface="2  Kamran" panose="00000400000000000000" pitchFamily="2" charset="-78"/>
                <a:sym typeface="Webdings" panose="05030102010509060703" pitchFamily="18" charset="2"/>
              </a:rPr>
              <a:t></a:t>
            </a:r>
            <a:endParaRPr lang="fa-IR" sz="3200" b="1" dirty="0" smtClean="0">
              <a:cs typeface="2  Kamran" panose="00000400000000000000" pitchFamily="2" charset="-78"/>
              <a:sym typeface="Wingdings" panose="05000000000000000000" pitchFamily="2" charset="2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انواع داده عددي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37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01727" y="10202100"/>
            <a:ext cx="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ی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82436" y="1294459"/>
            <a:ext cx="5035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مثال هایی از چاپ عبارت های عددی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264" t="46566" r="38319" b="14809"/>
          <a:stretch/>
        </p:blipFill>
        <p:spPr>
          <a:xfrm>
            <a:off x="828028" y="2413844"/>
            <a:ext cx="7689762" cy="4031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08261" y="264585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/>
              <a:t>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08261" y="334416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/>
              <a:t>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28048" y="2644676"/>
            <a:ext cx="8594480" cy="46701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43968" y="3356641"/>
            <a:ext cx="8594480" cy="46701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922111" y="4189302"/>
            <a:ext cx="81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Error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57817" y="4201774"/>
            <a:ext cx="8989747" cy="46701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922109" y="4965156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+ 2 = 3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57815" y="4977628"/>
            <a:ext cx="9322258" cy="46701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892342" y="5767155"/>
            <a:ext cx="2893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+ 2 = 3 and 1 + 3 = 4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28048" y="5779627"/>
            <a:ext cx="11111552" cy="46701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انواع داده عددي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7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6" grpId="0" animBg="1"/>
      <p:bldP spid="6" grpId="1" animBg="1"/>
      <p:bldP spid="17" grpId="0" animBg="1"/>
      <p:bldP spid="17" grpId="1" animBg="1"/>
      <p:bldP spid="18" grpId="0"/>
      <p:bldP spid="19" grpId="0" animBg="1"/>
      <p:bldP spid="19" grpId="1" animBg="1"/>
      <p:bldP spid="20" grpId="0"/>
      <p:bldP spid="21" grpId="0" animBg="1"/>
      <p:bldP spid="21" grpId="1" animBg="1"/>
      <p:bldP spid="22" grpId="0"/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01727" y="10202100"/>
            <a:ext cx="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ی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82436" y="1294459"/>
            <a:ext cx="5035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مثال هایی از چاپ عبارت های عددی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9659" t="32719" r="45795" b="39389"/>
          <a:stretch/>
        </p:blipFill>
        <p:spPr>
          <a:xfrm>
            <a:off x="387926" y="2396836"/>
            <a:ext cx="7233277" cy="32835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478766" y="2507307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3.5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498553" y="2506127"/>
            <a:ext cx="8594480" cy="46701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478765" y="3116914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 smtClean="0"/>
              <a:t>2.7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498551" y="3115734"/>
            <a:ext cx="10986525" cy="46701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44322" y="3791315"/>
            <a:ext cx="4108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 smtClean="0"/>
              <a:t>1.400 + 1.301 = 2.70099999996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496205" y="3788641"/>
            <a:ext cx="11556934" cy="46701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56042" y="4478284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 smtClean="0"/>
              <a:t>1.400 + 1.301 = 2.701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507925" y="4475610"/>
            <a:ext cx="11556934" cy="46701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967762" y="5066788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 smtClean="0"/>
              <a:t>1.400 + 1.301 = 2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519645" y="5064114"/>
            <a:ext cx="11556934" cy="46701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انواع داده عددي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60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  <p:bldP spid="31" grpId="0" animBg="1"/>
      <p:bldP spid="31" grpId="1" animBg="1"/>
      <p:bldP spid="32" grpId="0"/>
      <p:bldP spid="33" grpId="0" animBg="1"/>
      <p:bldP spid="3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01727" y="10202100"/>
            <a:ext cx="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ی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14998" y="1161988"/>
            <a:ext cx="9635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یکی از ویژگی های مهم پایتون، تخصیص حافظه پویا به اشیاء (متغیرها) است </a:t>
            </a:r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  <a:sym typeface="Webdings" panose="05030102010509060703" pitchFamily="18" charset="2"/>
              </a:rPr>
              <a:t></a:t>
            </a:r>
            <a:endParaRPr lang="fa-IR" sz="3600" b="1" dirty="0" smtClean="0">
              <a:solidFill>
                <a:srgbClr val="FF0000"/>
              </a:solidFill>
              <a:latin typeface="+mj-lt"/>
              <a:cs typeface="2  Kamran" panose="00000400000000000000" pitchFamily="2" charset="-78"/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926" t="50946" r="63843" b="24565"/>
          <a:stretch/>
        </p:blipFill>
        <p:spPr>
          <a:xfrm>
            <a:off x="559557" y="2142698"/>
            <a:ext cx="2593075" cy="2199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86" y="4676718"/>
            <a:ext cx="27029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800" dirty="0" smtClean="0">
                <a:cs typeface="2  Kamran" panose="00000400000000000000" pitchFamily="2" charset="-78"/>
              </a:rPr>
              <a:t>id(x)</a:t>
            </a:r>
            <a:r>
              <a:rPr lang="fa-IR" sz="2800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:</a:t>
            </a:r>
            <a:r>
              <a:rPr lang="en-US" sz="2800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آدرس کلمه ای که </a:t>
            </a:r>
          </a:p>
          <a:p>
            <a:pPr algn="r" rtl="1"/>
            <a:r>
              <a:rPr lang="en-US" sz="2800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x</a:t>
            </a:r>
            <a:r>
              <a:rPr lang="fa-IR" sz="2800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 به آن اشاره می کند </a:t>
            </a:r>
            <a:endParaRPr lang="en-US" sz="2800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4664" t="39995" r="21082" b="37706"/>
          <a:stretch/>
        </p:blipFill>
        <p:spPr>
          <a:xfrm>
            <a:off x="4203511" y="2906973"/>
            <a:ext cx="6975836" cy="255324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عملگر تخصيص 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72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01727" y="10202100"/>
            <a:ext cx="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ی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8795" y="1499175"/>
            <a:ext cx="10625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یک عملگر رابطه ای، دو مقدار را با یکدیگر مقایسه می کند. (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&gt;</a:t>
            </a:r>
            <a:r>
              <a:rPr lang="fa-IR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، 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&lt;</a:t>
            </a:r>
            <a:r>
              <a:rPr lang="fa-IR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، 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&lt;=</a:t>
            </a:r>
            <a:r>
              <a:rPr lang="fa-IR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، 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&gt;=</a:t>
            </a:r>
            <a:r>
              <a:rPr lang="fa-IR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، 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!=</a:t>
            </a:r>
            <a:r>
              <a:rPr lang="fa-IR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 و 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==</a:t>
            </a:r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5137624" y="3257982"/>
            <a:ext cx="694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&gt;=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282421" y="3170465"/>
            <a:ext cx="1121063" cy="8226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66185" y="3170465"/>
            <a:ext cx="1121063" cy="822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x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111690" y="2770496"/>
            <a:ext cx="4722125" cy="163773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26716" y="4453354"/>
            <a:ext cx="3094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True or False (Boolean)</a:t>
            </a:r>
            <a:endParaRPr lang="en-US" sz="3200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عملگرهاي رابطه اي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6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2115403"/>
            <a:ext cx="9378" cy="235812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31717" y="1746071"/>
            <a:ext cx="2170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زمان برنامه نویسی</a:t>
            </a:r>
            <a:endParaRPr lang="en-US" sz="32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13600" y="1746071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زمان اجرا</a:t>
            </a:r>
            <a:endParaRPr lang="en-US" sz="32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85915" y="3106369"/>
            <a:ext cx="1637731" cy="818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Source Code</a:t>
            </a:r>
          </a:p>
          <a:p>
            <a:pPr algn="ctr"/>
            <a:r>
              <a:rPr lang="en-US" dirty="0" smtClean="0"/>
              <a:t>P.py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822380" y="3104024"/>
            <a:ext cx="1637731" cy="818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Byte Code</a:t>
            </a:r>
          </a:p>
          <a:p>
            <a:pPr algn="ctr"/>
            <a:r>
              <a:rPr lang="en-US" dirty="0" err="1" smtClean="0"/>
              <a:t>P.pyc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40" idx="3"/>
            <a:endCxn id="41" idx="1"/>
          </p:cNvCxnSpPr>
          <p:nvPr/>
        </p:nvCxnSpPr>
        <p:spPr>
          <a:xfrm flipV="1">
            <a:off x="3023646" y="3513457"/>
            <a:ext cx="3798734" cy="2345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1" idx="3"/>
            <a:endCxn id="46" idx="1"/>
          </p:cNvCxnSpPr>
          <p:nvPr/>
        </p:nvCxnSpPr>
        <p:spPr>
          <a:xfrm>
            <a:off x="8460111" y="3513457"/>
            <a:ext cx="450839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89752" y="3331136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abriola" panose="04040605051002020D02" pitchFamily="82" charset="0"/>
              </a:rPr>
              <a:t>Python</a:t>
            </a:r>
            <a:endParaRPr lang="en-US" sz="2400" b="1" dirty="0">
              <a:latin typeface="Gabriola" panose="04040605051002020D02" pitchFamily="8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910950" y="3104024"/>
            <a:ext cx="1637731" cy="818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Machine Code</a:t>
            </a:r>
          </a:p>
        </p:txBody>
      </p:sp>
      <p:cxnSp>
        <p:nvCxnSpPr>
          <p:cNvPr id="47" name="Straight Arrow Connector 46"/>
          <p:cNvCxnSpPr>
            <a:stCxn id="46" idx="3"/>
          </p:cNvCxnSpPr>
          <p:nvPr/>
        </p:nvCxnSpPr>
        <p:spPr>
          <a:xfrm flipV="1">
            <a:off x="10548681" y="3511113"/>
            <a:ext cx="1405795" cy="2344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547000" y="2647420"/>
            <a:ext cx="4102244" cy="134822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835353" y="2682692"/>
            <a:ext cx="304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Python Virtual Machine (PVM)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984212" y="4332849"/>
            <a:ext cx="95462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Kamran" panose="00000400000000000000" pitchFamily="2" charset="-78"/>
              </a:rPr>
              <a:t>زبان مفسری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Kamran" panose="00000400000000000000" pitchFamily="2" charset="-78"/>
              </a:rPr>
              <a:t>سرعت اجرای پایین تر </a:t>
            </a: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</a:t>
            </a:r>
            <a:endParaRPr lang="en-US" sz="3200" b="1" dirty="0" smtClean="0">
              <a:cs typeface="2  Kamran" panose="00000400000000000000" pitchFamily="2" charset="-78"/>
              <a:sym typeface="Wingdings" panose="05000000000000000000" pitchFamily="2" charset="2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قابلیت انتقال کدها </a:t>
            </a:r>
            <a:endParaRPr lang="fa-IR" sz="3200" b="1" dirty="0" smtClean="0">
              <a:cs typeface="2  Kamra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اگر معماری کامپیوتر مبدا با معماری کامپیوتر مقصد یکسان نباشد، خطا رخ نمی دهد 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201150" y="107951"/>
            <a:ext cx="282892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يادآوري ... 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2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5593" y="1984553"/>
            <a:ext cx="335540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شیء گرا</a:t>
            </a:r>
            <a:r>
              <a:rPr lang="en-US" sz="3600" b="1" dirty="0" smtClean="0"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</a:rPr>
              <a:t> 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رایگان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مفسری و قابل حمل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نزدیک به زبان انسان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زبان همه منظوره 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8"/>
          <a:stretch/>
        </p:blipFill>
        <p:spPr bwMode="auto">
          <a:xfrm>
            <a:off x="6950271" y="2772776"/>
            <a:ext cx="334728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991644" y="1097280"/>
            <a:ext cx="42203" cy="5036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201150" y="107951"/>
            <a:ext cx="282892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يادآوري ... 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96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127" t="31035" r="38209" b="38900"/>
          <a:stretch/>
        </p:blipFill>
        <p:spPr>
          <a:xfrm>
            <a:off x="794825" y="1596789"/>
            <a:ext cx="9004268" cy="4067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56079" y="2060812"/>
            <a:ext cx="1080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توضیحات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19" name="Straight Arrow Connector 18"/>
          <p:cNvCxnSpPr>
            <a:endCxn id="7" idx="1"/>
          </p:cNvCxnSpPr>
          <p:nvPr/>
        </p:nvCxnSpPr>
        <p:spPr>
          <a:xfrm>
            <a:off x="7506269" y="2322422"/>
            <a:ext cx="2449810" cy="0"/>
          </a:xfrm>
          <a:prstGeom prst="straightConnector1">
            <a:avLst/>
          </a:prstGeom>
          <a:ln>
            <a:prstDash val="dash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44702" y="3236797"/>
            <a:ext cx="135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تعریف تابع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10" name="Straight Arrow Connector 9"/>
          <p:cNvCxnSpPr>
            <a:endCxn id="9" idx="1"/>
          </p:cNvCxnSpPr>
          <p:nvPr/>
        </p:nvCxnSpPr>
        <p:spPr>
          <a:xfrm>
            <a:off x="8730450" y="3493827"/>
            <a:ext cx="1214252" cy="4580"/>
          </a:xfrm>
          <a:prstGeom prst="straightConnector1">
            <a:avLst/>
          </a:prstGeom>
          <a:ln>
            <a:prstDash val="dash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57923" y="4151172"/>
            <a:ext cx="1527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فراخوانی تابع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16" name="Straight Arrow Connector 15"/>
          <p:cNvCxnSpPr>
            <a:endCxn id="15" idx="1"/>
          </p:cNvCxnSpPr>
          <p:nvPr/>
        </p:nvCxnSpPr>
        <p:spPr>
          <a:xfrm>
            <a:off x="2811439" y="4412782"/>
            <a:ext cx="7146484" cy="0"/>
          </a:xfrm>
          <a:prstGeom prst="straightConnector1">
            <a:avLst/>
          </a:prstGeom>
          <a:ln>
            <a:prstDash val="dash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06269" y="5009796"/>
            <a:ext cx="135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خروجی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>
            <a:off x="6292017" y="5266826"/>
            <a:ext cx="1214252" cy="458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201150" y="107951"/>
            <a:ext cx="282892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يادآوري ... 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4800" y="1048799"/>
            <a:ext cx="11080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به روش های مختلفی می توان از کاربر ورودی گرفته و یا خروجی را در اختیار کاربر قرار داد. 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91172" y="2809717"/>
            <a:ext cx="2313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استفاده از ورودی و خروجی استاندارد</a:t>
            </a:r>
            <a:endParaRPr lang="fa-IR" sz="28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18805" t="60304" r="61605" b="32131"/>
          <a:stretch/>
        </p:blipFill>
        <p:spPr>
          <a:xfrm>
            <a:off x="2009401" y="2869184"/>
            <a:ext cx="5158854" cy="11202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4565" y="4863635"/>
            <a:ext cx="11082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روش های دیگری نیز وجود دارند مانند فايل ها واسط های گرافیکی کاربر که در ادامه درس با آنها آشنا خواهیم شد   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</a:t>
            </a:r>
            <a:endParaRPr lang="fa-IR" sz="28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201150" y="107951"/>
            <a:ext cx="282892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ورودي و خروجي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59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5263" y="1048799"/>
            <a:ext cx="11259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به انواع اطلاعاتی که قابل پردازش توسط زبان برنامه نویسی باشند، 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نوع داده (</a:t>
            </a:r>
            <a:r>
              <a:rPr lang="en-US" sz="3200" b="1" dirty="0" smtClean="0">
                <a:solidFill>
                  <a:schemeClr val="accent1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Data Type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) </a:t>
            </a:r>
            <a:r>
              <a:rPr lang="fa-IR" sz="3200" b="1" dirty="0" smtClean="0">
                <a:cs typeface="2  Kamran" panose="00000400000000000000" pitchFamily="2" charset="-78"/>
              </a:rPr>
              <a:t>گفته میشود. </a:t>
            </a:r>
            <a:endParaRPr lang="fa-IR" sz="28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8559" y="1956739"/>
            <a:ext cx="92865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یک نوع داده عبارت است از 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مجموعه ای از مقادیر </a:t>
            </a:r>
            <a:r>
              <a:rPr lang="fa-IR" sz="3200" b="1" dirty="0" smtClean="0">
                <a:cs typeface="2  Kamran" panose="00000400000000000000" pitchFamily="2" charset="-78"/>
              </a:rPr>
              <a:t>به همراه 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مجموعه ای از عملگرها </a:t>
            </a:r>
          </a:p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بر روی آن مقادیر</a:t>
            </a:r>
            <a:endParaRPr lang="fa-IR" sz="28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5719" y="2718816"/>
            <a:ext cx="671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Data type =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set of values (domain) </a:t>
            </a:r>
            <a:r>
              <a:rPr lang="en-US" sz="2400" dirty="0" smtClean="0">
                <a:latin typeface="+mj-lt"/>
              </a:rPr>
              <a:t>+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set of operators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3329" y="3151186"/>
            <a:ext cx="2890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Integer =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Z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+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{+,*,</a:t>
            </a:r>
            <a:r>
              <a:rPr lang="fa-IR" sz="2400" dirty="0" smtClean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, …}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10332" y="4603057"/>
            <a:ext cx="2574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انواع داده در پایتون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502555" y="4180566"/>
            <a:ext cx="13648" cy="1742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76483" y="4279891"/>
            <a:ext cx="672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انواع داده درون ساخت (</a:t>
            </a:r>
            <a:r>
              <a:rPr lang="en-US" sz="3200" dirty="0" smtClean="0">
                <a:latin typeface="+mj-lt"/>
                <a:cs typeface="2  Kamran" panose="00000400000000000000" pitchFamily="2" charset="-78"/>
              </a:rPr>
              <a:t>Built-in data type</a:t>
            </a:r>
            <a:r>
              <a:rPr lang="fa-IR" sz="3600" b="1" dirty="0" smtClean="0">
                <a:cs typeface="2  Kamran" panose="00000400000000000000" pitchFamily="2" charset="-78"/>
              </a:rPr>
              <a:t>)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77129" y="5376122"/>
            <a:ext cx="2725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انواع داده کلاسی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1738" y="4821014"/>
            <a:ext cx="682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Numbers, Strings, Lists, Dictionaries, Tuples, Files, Sets,</a:t>
            </a:r>
            <a:endParaRPr lang="fa-IR" sz="2000" b="1" dirty="0" smtClean="0">
              <a:solidFill>
                <a:srgbClr val="00B0F0"/>
              </a:solidFill>
              <a:latin typeface="+mj-lt"/>
              <a:cs typeface="2  Kamran" panose="000004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3329" y="5950423"/>
            <a:ext cx="3573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Student, Teacher, Car, TV, ….</a:t>
            </a:r>
            <a:endParaRPr lang="fa-IR" sz="2000" b="1" dirty="0" smtClean="0">
              <a:solidFill>
                <a:srgbClr val="00B0F0"/>
              </a:solidFill>
              <a:latin typeface="+mj-lt"/>
              <a:cs typeface="2  Kamran" panose="00000400000000000000" pitchFamily="2" charset="-7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انواع داده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76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" grpId="0"/>
      <p:bldP spid="14" grpId="0"/>
      <p:bldP spid="16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03232" y="1048799"/>
            <a:ext cx="9781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انواع عددی در پایتون شامل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نوع صحیح (</a:t>
            </a:r>
            <a:r>
              <a:rPr lang="en-US" sz="3200" b="1" dirty="0" err="1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int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) </a:t>
            </a:r>
            <a:r>
              <a:rPr lang="fa-IR" sz="3600" b="1" dirty="0" smtClean="0">
                <a:cs typeface="2  Kamran" panose="00000400000000000000" pitchFamily="2" charset="-78"/>
              </a:rPr>
              <a:t>و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نوع ممیز شناور (</a:t>
            </a:r>
            <a:r>
              <a:rPr lang="en-US" sz="3200" b="1" dirty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float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) </a:t>
            </a:r>
            <a:r>
              <a:rPr lang="fa-IR" sz="3600" b="1" dirty="0" smtClean="0">
                <a:cs typeface="2  Kamran" panose="00000400000000000000" pitchFamily="2" charset="-78"/>
              </a:rPr>
              <a:t>می باشند. 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63002"/>
              </p:ext>
            </p:extLst>
          </p:nvPr>
        </p:nvGraphicFramePr>
        <p:xfrm>
          <a:off x="389791" y="2279905"/>
          <a:ext cx="4946484" cy="2595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88884"/>
                <a:gridCol w="1596788"/>
                <a:gridCol w="20608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+ 10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28 - 10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*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//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28 %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**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296196766695424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010790"/>
              </p:ext>
            </p:extLst>
          </p:nvPr>
        </p:nvGraphicFramePr>
        <p:xfrm>
          <a:off x="6438040" y="2282178"/>
          <a:ext cx="4946484" cy="29667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88884"/>
                <a:gridCol w="1485315"/>
                <a:gridCol w="21722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28.0 + 10.0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28.0 – 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28.0 * 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28.0 / 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28.0 // 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28.0 % 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28.0 ** 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296196766695424.0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27895" y="5460560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شکل های مختلف اعداد ممیز شناور در پایتون: </a:t>
            </a:r>
            <a:endParaRPr lang="fa-IR" sz="28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39372" y="6155643"/>
            <a:ext cx="7866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8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5.4,     0.0,      4.,     .5,     3.8e15,      3.8e+15,       2.5e-3</a:t>
            </a:r>
            <a:endParaRPr lang="fa-IR" sz="2400" b="1" dirty="0" smtClean="0">
              <a:solidFill>
                <a:srgbClr val="00B0F0"/>
              </a:solidFill>
              <a:latin typeface="+mj-lt"/>
              <a:cs typeface="2  Kamra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569" y="1695130"/>
            <a:ext cx="613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int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1547" y="1695130"/>
            <a:ext cx="9228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float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انواع داده عددي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49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98992" y="1048799"/>
            <a:ext cx="10286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بر خلاف زبانهایی مانند جاوا و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C++</a:t>
            </a:r>
            <a:r>
              <a:rPr lang="fa-IR" sz="3600" b="1" dirty="0" smtClean="0">
                <a:cs typeface="2  Kamran" panose="00000400000000000000" pitchFamily="2" charset="-78"/>
              </a:rPr>
              <a:t>، طول یک شیء </a:t>
            </a:r>
            <a:r>
              <a:rPr lang="en-US" sz="3200" b="1" dirty="0" err="1" smtClean="0">
                <a:latin typeface="Gabriola" panose="04040605051002020D02" pitchFamily="82" charset="0"/>
                <a:cs typeface="2  Kamran" panose="00000400000000000000" pitchFamily="2" charset="-78"/>
              </a:rPr>
              <a:t>int</a:t>
            </a:r>
            <a:r>
              <a:rPr lang="fa-IR" sz="3200" b="1" dirty="0" smtClean="0"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</a:rPr>
              <a:t>در پایتون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محدودیتی ندارد </a:t>
            </a:r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1389" y="2172349"/>
            <a:ext cx="2799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= </a:t>
            </a:r>
            <a:r>
              <a:rPr lang="en-US" sz="2400" dirty="0" err="1" smtClean="0">
                <a:solidFill>
                  <a:srgbClr val="FF0000"/>
                </a:solidFill>
              </a:rPr>
              <a:t>Math.pow</a:t>
            </a:r>
            <a:r>
              <a:rPr lang="en-US" sz="2400" dirty="0" smtClean="0">
                <a:solidFill>
                  <a:srgbClr val="FF0000"/>
                </a:solidFill>
              </a:rPr>
              <a:t>(2,940)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9084" y="2172349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= 2 ** 940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1320" y="2537806"/>
            <a:ext cx="16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Overflow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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1357" y="2537806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b="1" dirty="0" smtClean="0">
                <a:latin typeface="+mj-lt"/>
                <a:cs typeface="2  Kamran" panose="00000400000000000000" pitchFamily="2" charset="-78"/>
              </a:rPr>
              <a:t>یک عدد 283 رقمی </a:t>
            </a:r>
            <a:r>
              <a:rPr lang="fa-IR" sz="2400" b="1" dirty="0" smtClean="0"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</a:t>
            </a:r>
            <a:r>
              <a:rPr lang="fa-IR" sz="2400" b="1" dirty="0" smtClean="0">
                <a:latin typeface="+mj-lt"/>
                <a:cs typeface="2  Kamran" panose="00000400000000000000" pitchFamily="2" charset="-78"/>
              </a:rPr>
              <a:t> </a:t>
            </a:r>
            <a:endParaRPr lang="en-US" sz="2400" b="1" dirty="0">
              <a:latin typeface="+mj-lt"/>
              <a:cs typeface="2  Kamr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6765" y="3195816"/>
            <a:ext cx="10458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پایتون از </a:t>
            </a:r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استاندارد </a:t>
            </a:r>
            <a:r>
              <a:rPr lang="en-US" sz="2800" b="1" dirty="0" smtClean="0">
                <a:solidFill>
                  <a:schemeClr val="accent1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IEEE754</a:t>
            </a:r>
            <a:r>
              <a:rPr lang="fa-IR" sz="28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برای ذخیره اعداد اعشاری استفاده می کند. بنابراین، طول </a:t>
            </a:r>
          </a:p>
          <a:p>
            <a:pPr algn="r" rtl="1"/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یک شیء </a:t>
            </a:r>
            <a:r>
              <a:rPr lang="en-US" sz="3200" b="1" dirty="0" smtClean="0"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float</a:t>
            </a: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در پایتون </a:t>
            </a:r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محدود</a:t>
            </a:r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 است 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1727" y="10202100"/>
            <a:ext cx="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ی</a:t>
            </a:r>
            <a:endParaRPr lang="en-US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50627" y="5071487"/>
            <a:ext cx="3697171" cy="492443"/>
          </a:xfrm>
          <a:prstGeom prst="rect">
            <a:avLst/>
          </a:prstGeom>
          <a:solidFill>
            <a:srgbClr val="EFF0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Consolas" panose="020B0609020204030204" pitchFamily="49" charset="0"/>
              </a:rPr>
              <a:t>2.2250738585072014e-308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Striped Right Arrow 14"/>
          <p:cNvSpPr/>
          <p:nvPr/>
        </p:nvSpPr>
        <p:spPr>
          <a:xfrm>
            <a:off x="4447798" y="4957947"/>
            <a:ext cx="2565780" cy="71952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7041319" y="5187352"/>
            <a:ext cx="3208149" cy="30777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/>
                </a:solidFill>
                <a:latin typeface="inherit"/>
                <a:cs typeface="Consolas" panose="020B0609020204030204" pitchFamily="49" charset="0"/>
              </a:rPr>
              <a:t>1.7976931348623157e+308</a:t>
            </a:r>
            <a:endParaRPr lang="en-US" altLang="en-US" dirty="0">
              <a:solidFill>
                <a:schemeClr val="bg1"/>
              </a:solidFill>
              <a:latin typeface="inherit"/>
              <a:cs typeface="Consolas" panose="020B0609020204030204" pitchFamily="49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انواع داده عددي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72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  <p:bldP spid="5" grpId="0"/>
      <p:bldP spid="12" grpId="0"/>
      <p:bldP spid="13" grpId="0"/>
      <p:bldP spid="14" grpId="0" animBg="1"/>
      <p:bldP spid="15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01727" y="10202100"/>
            <a:ext cx="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ی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-364192" y="1048799"/>
            <a:ext cx="11849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یک </a:t>
            </a:r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عبارت (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Expression</a:t>
            </a:r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)</a:t>
            </a:r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، ترکیبی است از </a:t>
            </a:r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لیترالها، اشیاء و عملگرها </a:t>
            </a:r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که دارای یک مقدار است.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776" t="62693" r="54216" b="30339"/>
          <a:stretch/>
        </p:blipFill>
        <p:spPr>
          <a:xfrm>
            <a:off x="3550079" y="2279905"/>
            <a:ext cx="1951630" cy="4776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32449" y="3080741"/>
            <a:ext cx="160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لیترال اعشاری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76873" y="3080741"/>
            <a:ext cx="160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شیء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04671" y="3135333"/>
            <a:ext cx="821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عملگر</a:t>
            </a:r>
          </a:p>
        </p:txBody>
      </p:sp>
      <p:cxnSp>
        <p:nvCxnSpPr>
          <p:cNvPr id="11" name="Straight Arrow Connector 10"/>
          <p:cNvCxnSpPr>
            <a:endCxn id="19" idx="0"/>
          </p:cNvCxnSpPr>
          <p:nvPr/>
        </p:nvCxnSpPr>
        <p:spPr>
          <a:xfrm>
            <a:off x="4015318" y="2750389"/>
            <a:ext cx="1" cy="384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919819" y="2594167"/>
            <a:ext cx="656754" cy="562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883244" y="2695797"/>
            <a:ext cx="721427" cy="460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080058" y="1924334"/>
            <a:ext cx="4948539" cy="1924335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128049" y="2222677"/>
            <a:ext cx="160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یک عبارت </a:t>
            </a:r>
          </a:p>
        </p:txBody>
      </p:sp>
      <p:cxnSp>
        <p:nvCxnSpPr>
          <p:cNvPr id="30" name="Straight Arrow Connector 29"/>
          <p:cNvCxnSpPr>
            <a:endCxn id="28" idx="1"/>
          </p:cNvCxnSpPr>
          <p:nvPr/>
        </p:nvCxnSpPr>
        <p:spPr>
          <a:xfrm>
            <a:off x="7028597" y="2484287"/>
            <a:ext cx="10994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466602" y="437958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endParaRPr lang="fa-IR" sz="3600" b="1" dirty="0" smtClean="0">
              <a:cs typeface="2  Kamran" panose="00000400000000000000" pitchFamily="2" charset="-78"/>
              <a:sym typeface="Wingdings" panose="05000000000000000000" pitchFamily="2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17790" y="4335243"/>
            <a:ext cx="29672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برای تعیین مقدار یک عبارت پیچیده تر، نیاز به دانستن 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اولویت عملگر ها </a:t>
            </a: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داریم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28433" t="57715" r="42127" b="21578"/>
          <a:stretch/>
        </p:blipFill>
        <p:spPr>
          <a:xfrm>
            <a:off x="3354661" y="4379581"/>
            <a:ext cx="3584104" cy="141728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43527" y="5172924"/>
            <a:ext cx="160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خروجی؟؟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54661" y="5789674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149</a:t>
            </a:r>
            <a:endParaRPr lang="en-US" sz="280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انواع داده عددي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03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7" grpId="0" animBg="1"/>
      <p:bldP spid="28" grpId="0"/>
      <p:bldP spid="33" grpId="0"/>
      <p:bldP spid="34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Words>722</Words>
  <Application>Microsoft Office PowerPoint</Application>
  <PresentationFormat>Custom</PresentationFormat>
  <Paragraphs>160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برنامه سازی پیشرفته  (مقدمات پایتون) </vt:lpstr>
      <vt:lpstr>يادآوري ... </vt:lpstr>
      <vt:lpstr>يادآوري ... </vt:lpstr>
      <vt:lpstr>يادآوري ... </vt:lpstr>
      <vt:lpstr>ورودي و خروجي</vt:lpstr>
      <vt:lpstr>انواع داده</vt:lpstr>
      <vt:lpstr>انواع داده عددي</vt:lpstr>
      <vt:lpstr>انواع داده عددي</vt:lpstr>
      <vt:lpstr>انواع داده عددي</vt:lpstr>
      <vt:lpstr>انواع داده عددي</vt:lpstr>
      <vt:lpstr>انواع داده عددي</vt:lpstr>
      <vt:lpstr>انواع داده عددي</vt:lpstr>
      <vt:lpstr>انواع داده عددي</vt:lpstr>
      <vt:lpstr>عملگر تخصيص </vt:lpstr>
      <vt:lpstr>عملگرهاي رابطه اي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و مفاهیم اولیه پایتون</dc:title>
  <dc:creator>Sadegh</dc:creator>
  <cp:lastModifiedBy>Windows User</cp:lastModifiedBy>
  <cp:revision>144</cp:revision>
  <dcterms:created xsi:type="dcterms:W3CDTF">2019-12-14T18:20:14Z</dcterms:created>
  <dcterms:modified xsi:type="dcterms:W3CDTF">2020-09-28T14:04:38Z</dcterms:modified>
</cp:coreProperties>
</file>